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2" r:id="rId7"/>
    <p:sldId id="261" r:id="rId8"/>
    <p:sldId id="262" r:id="rId9"/>
    <p:sldId id="263" r:id="rId10"/>
    <p:sldId id="264" r:id="rId11"/>
    <p:sldId id="265" r:id="rId12"/>
    <p:sldId id="266" r:id="rId13"/>
    <p:sldId id="267" r:id="rId14"/>
    <p:sldId id="268" r:id="rId15"/>
    <p:sldId id="269" r:id="rId16"/>
    <p:sldId id="270"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3"/>
            <c:bubble3D val="0"/>
            <c:explosion val="64"/>
          </c:dPt>
          <c:cat>
            <c:strRef>
              <c:f>Лист1!$A$2:$A$5</c:f>
              <c:strCache>
                <c:ptCount val="4"/>
                <c:pt idx="0">
                  <c:v>Забиваются в норки 42%</c:v>
                </c:pt>
                <c:pt idx="1">
                  <c:v>впадают в спячку10%</c:v>
                </c:pt>
                <c:pt idx="2">
                  <c:v>Собираются в кучу 40%</c:v>
                </c:pt>
                <c:pt idx="3">
                  <c:v>Плавают на дне 8%</c:v>
                </c:pt>
              </c:strCache>
            </c:strRef>
          </c:cat>
          <c:val>
            <c:numRef>
              <c:f>Лист1!$B$2:$B$5</c:f>
              <c:numCache>
                <c:formatCode>0%</c:formatCode>
                <c:ptCount val="4"/>
                <c:pt idx="0">
                  <c:v>0.42</c:v>
                </c:pt>
                <c:pt idx="1">
                  <c:v>0.1</c:v>
                </c:pt>
                <c:pt idx="2">
                  <c:v>0.4</c:v>
                </c:pt>
                <c:pt idx="3">
                  <c:v>0.08</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AC0A485F-1C8D-4383-B7C3-01F3FBBBC1EC}" type="datetimeFigureOut">
              <a:rPr lang="ru-RU" smtClean="0"/>
              <a:t>06.11.2011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44E55232-92A0-42AA-9E51-7DA68EC4443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C0A485F-1C8D-4383-B7C3-01F3FBBBC1EC}" type="datetimeFigureOut">
              <a:rPr lang="ru-RU" smtClean="0"/>
              <a:t>06.11.2011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C0A485F-1C8D-4383-B7C3-01F3FBBBC1EC}" type="datetimeFigureOut">
              <a:rPr lang="ru-RU" smtClean="0"/>
              <a:t>06.11.2011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C0A485F-1C8D-4383-B7C3-01F3FBBBC1EC}" type="datetimeFigureOut">
              <a:rPr lang="ru-RU" smtClean="0"/>
              <a:t>06.11.2011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AC0A485F-1C8D-4383-B7C3-01F3FBBBC1EC}" type="datetimeFigureOut">
              <a:rPr lang="ru-RU" smtClean="0"/>
              <a:t>06.11.2011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E55232-92A0-42AA-9E51-7DA68EC4443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C0A485F-1C8D-4383-B7C3-01F3FBBBC1EC}" type="datetimeFigureOut">
              <a:rPr lang="ru-RU" smtClean="0"/>
              <a:t>06.11.2011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AC0A485F-1C8D-4383-B7C3-01F3FBBBC1EC}" type="datetimeFigureOut">
              <a:rPr lang="ru-RU" smtClean="0"/>
              <a:t>06.11.2011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AC0A485F-1C8D-4383-B7C3-01F3FBBBC1EC}" type="datetimeFigureOut">
              <a:rPr lang="ru-RU" smtClean="0"/>
              <a:t>06.11.2011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A485F-1C8D-4383-B7C3-01F3FBBBC1EC}" type="datetimeFigureOut">
              <a:rPr lang="ru-RU" smtClean="0"/>
              <a:t>06.11.2011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C0A485F-1C8D-4383-B7C3-01F3FBBBC1EC}" type="datetimeFigureOut">
              <a:rPr lang="ru-RU" smtClean="0"/>
              <a:t>06.11.2011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E55232-92A0-42AA-9E51-7DA68EC4443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AC0A485F-1C8D-4383-B7C3-01F3FBBBC1EC}" type="datetimeFigureOut">
              <a:rPr lang="ru-RU" smtClean="0"/>
              <a:t>06.11.2011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44E55232-92A0-42AA-9E51-7DA68EC44433}"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0A485F-1C8D-4383-B7C3-01F3FBBBC1EC}" type="datetimeFigureOut">
              <a:rPr lang="ru-RU" smtClean="0"/>
              <a:t>06.11.2011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E55232-92A0-42AA-9E51-7DA68EC44433}"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office.microsoft.com/ru-ru/?CTT=97" TargetMode="External"/><Relationship Id="rId2" Type="http://schemas.openxmlformats.org/officeDocument/2006/relationships/hyperlink" Target="http://rybolovnn.ru/archive/gsc/detail.php?ELEMENT_ID=3835&amp;sphrase_id=65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6%D0%B8%D0%B2%D0%BE%D1%82%D0%BD%D0%BE%D0%B5" TargetMode="External"/><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D0%9F%D0%B8%D1%89%D0%B5%D0%B2%D0%B0%D1%8F_%D1%86%D0%B5%D0%BF%D1%8C" TargetMode="External"/><Relationship Id="rId5" Type="http://schemas.openxmlformats.org/officeDocument/2006/relationships/hyperlink" Target="http://ru.wikipedia.org/wiki/%D0%96%D0%B0%D0%B1%D1%80%D1%8B" TargetMode="External"/><Relationship Id="rId4" Type="http://schemas.openxmlformats.org/officeDocument/2006/relationships/hyperlink" Target="http://ru.wikipedia.org/wiki/%D0%9F%D0%BE%D0%B7%D0%B2%D0%BE%D0%BD%D0%BE%D1%87%D0%BD%D1%8B%D0%B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379" y="1052736"/>
            <a:ext cx="7848872" cy="1107996"/>
          </a:xfrm>
          <a:prstGeom prst="rect">
            <a:avLst/>
          </a:prstGeom>
          <a:noFill/>
        </p:spPr>
        <p:txBody>
          <a:bodyPr wrap="square" rtlCol="0">
            <a:spAutoFit/>
          </a:bodyPr>
          <a:lstStyle/>
          <a:p>
            <a:pPr algn="ctr"/>
            <a:r>
              <a:rPr lang="ru-RU"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Секреты жизни.</a:t>
            </a:r>
            <a:endParaRPr lang="ru-RU"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5652120" y="3140968"/>
            <a:ext cx="3096344" cy="1477328"/>
          </a:xfrm>
          <a:prstGeom prst="rect">
            <a:avLst/>
          </a:prstGeom>
          <a:noFill/>
        </p:spPr>
        <p:txBody>
          <a:bodyPr wrap="square" rtlCol="0">
            <a:spAutoFit/>
          </a:bodyPr>
          <a:lstStyle/>
          <a:p>
            <a:pPr algn="ctr"/>
            <a:r>
              <a:rPr lang="ru-RU" dirty="0" smtClean="0"/>
              <a:t>Выполнили ученики </a:t>
            </a:r>
          </a:p>
          <a:p>
            <a:pPr algn="ctr"/>
            <a:r>
              <a:rPr lang="ru-RU" dirty="0" smtClean="0"/>
              <a:t>1 класса </a:t>
            </a:r>
          </a:p>
          <a:p>
            <a:pPr algn="ctr"/>
            <a:r>
              <a:rPr lang="ru-RU" dirty="0" smtClean="0"/>
              <a:t>МОУ </a:t>
            </a:r>
            <a:r>
              <a:rPr lang="ru-RU" dirty="0" err="1" smtClean="0"/>
              <a:t>сош</a:t>
            </a:r>
            <a:r>
              <a:rPr lang="ru-RU" dirty="0" smtClean="0"/>
              <a:t> № 26  </a:t>
            </a:r>
          </a:p>
          <a:p>
            <a:pPr algn="ctr"/>
            <a:r>
              <a:rPr lang="ru-RU" dirty="0" smtClean="0"/>
              <a:t>г. Балаково Саратовской области</a:t>
            </a:r>
            <a:endParaRPr lang="ru-RU" dirty="0"/>
          </a:p>
        </p:txBody>
      </p:sp>
      <p:sp>
        <p:nvSpPr>
          <p:cNvPr id="6" name="TextBox 5"/>
          <p:cNvSpPr txBox="1"/>
          <p:nvPr/>
        </p:nvSpPr>
        <p:spPr>
          <a:xfrm>
            <a:off x="2339752" y="5498068"/>
            <a:ext cx="4176464" cy="523220"/>
          </a:xfrm>
          <a:prstGeom prst="rect">
            <a:avLst/>
          </a:prstGeom>
          <a:noFill/>
        </p:spPr>
        <p:txBody>
          <a:bodyPr wrap="square" rtlCol="0">
            <a:spAutoFit/>
          </a:bodyPr>
          <a:lstStyle/>
          <a:p>
            <a:pPr algn="ctr"/>
            <a:r>
              <a:rPr lang="ru-RU" sz="2800" dirty="0" smtClean="0"/>
              <a:t>2011 г.</a:t>
            </a:r>
            <a:endParaRPr lang="ru-RU" sz="2800" dirty="0"/>
          </a:p>
        </p:txBody>
      </p:sp>
    </p:spTree>
    <p:extLst>
      <p:ext uri="{BB962C8B-B14F-4D97-AF65-F5344CB8AC3E}">
        <p14:creationId xmlns:p14="http://schemas.microsoft.com/office/powerpoint/2010/main" val="35087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1880" y="836712"/>
            <a:ext cx="5436096" cy="1815882"/>
          </a:xfrm>
          <a:prstGeom prst="rect">
            <a:avLst/>
          </a:prstGeom>
        </p:spPr>
        <p:txBody>
          <a:bodyPr wrap="square">
            <a:spAutoFit/>
          </a:bodyPr>
          <a:lstStyle/>
          <a:p>
            <a:pPr algn="ctr"/>
            <a:r>
              <a:rPr lang="ru-RU" sz="2800" dirty="0"/>
              <a:t>Его мечи острее бритвы. </a:t>
            </a:r>
            <a:endParaRPr lang="ru-RU" sz="2800" dirty="0" smtClean="0"/>
          </a:p>
          <a:p>
            <a:pPr algn="ctr"/>
            <a:r>
              <a:rPr lang="ru-RU" sz="2800" dirty="0" smtClean="0"/>
              <a:t>Он </a:t>
            </a:r>
            <a:r>
              <a:rPr lang="ru-RU" sz="2800" dirty="0"/>
              <a:t>защищён бронёю лат. </a:t>
            </a:r>
            <a:endParaRPr lang="ru-RU" sz="2800" dirty="0" smtClean="0"/>
          </a:p>
          <a:p>
            <a:pPr algn="ctr"/>
            <a:r>
              <a:rPr lang="ru-RU" sz="2800" dirty="0" smtClean="0"/>
              <a:t>Когда </a:t>
            </a:r>
            <a:r>
              <a:rPr lang="ru-RU" sz="2800" dirty="0"/>
              <a:t>ж приходит время битвы, </a:t>
            </a:r>
            <a:endParaRPr lang="ru-RU" sz="2800" dirty="0" smtClean="0"/>
          </a:p>
          <a:p>
            <a:pPr algn="ctr"/>
            <a:r>
              <a:rPr lang="ru-RU" sz="2800" dirty="0" smtClean="0"/>
              <a:t>Он </a:t>
            </a:r>
            <a:r>
              <a:rPr lang="ru-RU" sz="2800" dirty="0"/>
              <a:t>вечно пятится назад.</a:t>
            </a:r>
            <a:endParaRPr lang="ru-RU"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52594"/>
            <a:ext cx="565933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008" y="5949280"/>
            <a:ext cx="4283968" cy="523220"/>
          </a:xfrm>
          <a:prstGeom prst="rect">
            <a:avLst/>
          </a:prstGeom>
          <a:noFill/>
        </p:spPr>
        <p:txBody>
          <a:bodyPr wrap="square" rtlCol="0">
            <a:spAutoFit/>
          </a:bodyPr>
          <a:lstStyle/>
          <a:p>
            <a:pPr algn="ctr"/>
            <a:r>
              <a:rPr lang="ru-RU" sz="2800" b="1" dirty="0" smtClean="0"/>
              <a:t>Где зимует рак?</a:t>
            </a:r>
            <a:endParaRPr lang="ru-RU" sz="2800" b="1" dirty="0"/>
          </a:p>
        </p:txBody>
      </p:sp>
    </p:spTree>
    <p:extLst>
      <p:ext uri="{BB962C8B-B14F-4D97-AF65-F5344CB8AC3E}">
        <p14:creationId xmlns:p14="http://schemas.microsoft.com/office/powerpoint/2010/main" val="37239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208912" cy="1815882"/>
          </a:xfrm>
          <a:prstGeom prst="rect">
            <a:avLst/>
          </a:prstGeom>
        </p:spPr>
        <p:txBody>
          <a:bodyPr wrap="square">
            <a:spAutoFit/>
          </a:bodyPr>
          <a:lstStyle/>
          <a:p>
            <a:r>
              <a:rPr lang="ru-RU" sz="2800" dirty="0"/>
              <a:t>В старину люди считали раков таинственными животными. Узнать их зимовку считалось трудным делом. Зарываются раки в ил на дне водоёма и зимуют. </a:t>
            </a:r>
            <a:endParaRPr lang="ru-RU" sz="2800" dirty="0"/>
          </a:p>
        </p:txBody>
      </p:sp>
      <p:pic>
        <p:nvPicPr>
          <p:cNvPr id="6146" name="Picture 2" descr="водные животные,животные,природа,ра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65226" y="2420888"/>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6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4572000" cy="1815882"/>
          </a:xfrm>
          <a:prstGeom prst="rect">
            <a:avLst/>
          </a:prstGeom>
        </p:spPr>
        <p:txBody>
          <a:bodyPr>
            <a:spAutoFit/>
          </a:bodyPr>
          <a:lstStyle/>
          <a:p>
            <a:r>
              <a:rPr lang="ru-RU" sz="2800" b="1" dirty="0"/>
              <a:t>Не зверь, не птица. </a:t>
            </a:r>
            <a:endParaRPr lang="ru-RU" sz="2800" b="1" dirty="0" smtClean="0"/>
          </a:p>
          <a:p>
            <a:r>
              <a:rPr lang="ru-RU" sz="2800" b="1" dirty="0" smtClean="0"/>
              <a:t>Всех </a:t>
            </a:r>
            <a:r>
              <a:rPr lang="ru-RU" sz="2800" b="1" dirty="0"/>
              <a:t>боится. </a:t>
            </a:r>
            <a:endParaRPr lang="ru-RU" sz="2800" b="1" dirty="0" smtClean="0"/>
          </a:p>
          <a:p>
            <a:r>
              <a:rPr lang="ru-RU" sz="2800" b="1" dirty="0" smtClean="0"/>
              <a:t>Половит </a:t>
            </a:r>
            <a:r>
              <a:rPr lang="ru-RU" sz="2800" b="1" dirty="0"/>
              <a:t>мух – и в воду плюх.</a:t>
            </a:r>
            <a:endParaRPr lang="ru-RU" sz="28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512" y="2420888"/>
            <a:ext cx="62922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78575" y="2492896"/>
            <a:ext cx="6498976" cy="646331"/>
          </a:xfrm>
          <a:prstGeom prst="rect">
            <a:avLst/>
          </a:prstGeom>
          <a:noFill/>
        </p:spPr>
        <p:txBody>
          <a:bodyPr wrap="square" rtlCol="0">
            <a:spAutoFit/>
          </a:bodyPr>
          <a:lstStyle/>
          <a:p>
            <a:pPr algn="ctr"/>
            <a:r>
              <a:rPr lang="ru-RU" sz="3600" b="1" dirty="0" smtClean="0">
                <a:solidFill>
                  <a:schemeClr val="bg1"/>
                </a:solidFill>
              </a:rPr>
              <a:t>Где зимует лягушка?</a:t>
            </a:r>
            <a:endParaRPr lang="ru-RU" sz="3600" b="1" dirty="0">
              <a:solidFill>
                <a:schemeClr val="bg1"/>
              </a:solidFill>
            </a:endParaRPr>
          </a:p>
        </p:txBody>
      </p:sp>
    </p:spTree>
    <p:extLst>
      <p:ext uri="{BB962C8B-B14F-4D97-AF65-F5344CB8AC3E}">
        <p14:creationId xmlns:p14="http://schemas.microsoft.com/office/powerpoint/2010/main" val="38978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45224"/>
            <a:ext cx="8712968" cy="954107"/>
          </a:xfrm>
          <a:prstGeom prst="rect">
            <a:avLst/>
          </a:prstGeom>
        </p:spPr>
        <p:txBody>
          <a:bodyPr wrap="square">
            <a:spAutoFit/>
          </a:bodyPr>
          <a:lstStyle/>
          <a:p>
            <a:pPr algn="ctr"/>
            <a:r>
              <a:rPr lang="ru-RU" sz="2800" dirty="0" smtClean="0"/>
              <a:t>Лягушки тоже, </a:t>
            </a:r>
            <a:r>
              <a:rPr lang="ru-RU" sz="2800" dirty="0"/>
              <a:t>как и </a:t>
            </a:r>
            <a:r>
              <a:rPr lang="ru-RU" sz="2800" dirty="0" smtClean="0"/>
              <a:t>раки, </a:t>
            </a:r>
            <a:r>
              <a:rPr lang="ru-RU" sz="2800" dirty="0"/>
              <a:t>зимует на дне водоёма, зарываясь в ил. </a:t>
            </a:r>
            <a:endParaRPr lang="ru-RU"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6442031" cy="422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199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836712"/>
            <a:ext cx="4572000" cy="954107"/>
          </a:xfrm>
          <a:prstGeom prst="rect">
            <a:avLst/>
          </a:prstGeom>
        </p:spPr>
        <p:txBody>
          <a:bodyPr>
            <a:spAutoFit/>
          </a:bodyPr>
          <a:lstStyle/>
          <a:p>
            <a:r>
              <a:rPr lang="ru-RU" sz="2800" b="1" dirty="0">
                <a:effectLst>
                  <a:outerShdw blurRad="38100" dist="38100" dir="2700000" algn="tl">
                    <a:srgbClr val="000000">
                      <a:alpha val="43137"/>
                    </a:srgbClr>
                  </a:outerShdw>
                </a:effectLst>
              </a:rPr>
              <a:t>На дне, где тихо и темно, </a:t>
            </a:r>
            <a:endParaRPr lang="ru-RU" sz="2800" b="1" dirty="0" smtClean="0">
              <a:effectLst>
                <a:outerShdw blurRad="38100" dist="38100" dir="2700000" algn="tl">
                  <a:srgbClr val="000000">
                    <a:alpha val="43137"/>
                  </a:srgbClr>
                </a:outerShdw>
              </a:effectLst>
            </a:endParaRPr>
          </a:p>
          <a:p>
            <a:r>
              <a:rPr lang="ru-RU" sz="2800" b="1" dirty="0" smtClean="0">
                <a:effectLst>
                  <a:outerShdw blurRad="38100" dist="38100" dir="2700000" algn="tl">
                    <a:srgbClr val="000000">
                      <a:alpha val="43137"/>
                    </a:srgbClr>
                  </a:outerShdw>
                </a:effectLst>
              </a:rPr>
              <a:t>Лежит </a:t>
            </a:r>
            <a:r>
              <a:rPr lang="ru-RU" sz="2800" b="1" dirty="0">
                <a:effectLst>
                  <a:outerShdw blurRad="38100" dist="38100" dir="2700000" algn="tl">
                    <a:srgbClr val="000000">
                      <a:alpha val="43137"/>
                    </a:srgbClr>
                  </a:outerShdw>
                </a:effectLst>
              </a:rPr>
              <a:t>усатое бревно. </a:t>
            </a:r>
            <a:endParaRPr lang="ru-RU" sz="2800" b="1" dirty="0">
              <a:effectLst>
                <a:outerShdw blurRad="38100" dist="38100" dir="2700000" algn="tl">
                  <a:srgbClr val="000000">
                    <a:alpha val="43137"/>
                  </a:srgbClr>
                </a:outerShdw>
              </a:effectLst>
            </a:endParaRPr>
          </a:p>
        </p:txBody>
      </p:sp>
      <p:pic>
        <p:nvPicPr>
          <p:cNvPr id="9218" name="Picture 2" descr="водные животные,животные,природа,рыбы,со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460851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8496944" cy="1384995"/>
          </a:xfrm>
          <a:prstGeom prst="rect">
            <a:avLst/>
          </a:prstGeom>
        </p:spPr>
        <p:txBody>
          <a:bodyPr wrap="square">
            <a:spAutoFit/>
          </a:bodyPr>
          <a:lstStyle/>
          <a:p>
            <a:r>
              <a:rPr lang="ru-RU" sz="2800" b="1" dirty="0"/>
              <a:t>Сомы, карпы, караси, налим засыпают на зиму, прячутся в мягкий речной или озёрный ил и не шевелят плавниками. </a:t>
            </a:r>
            <a:endParaRPr lang="ru-RU" sz="2800" b="1" dirty="0"/>
          </a:p>
        </p:txBody>
      </p:sp>
      <p:pic>
        <p:nvPicPr>
          <p:cNvPr id="10242" name="Picture 2" descr="13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85" y="2313187"/>
            <a:ext cx="5328177" cy="399613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62" y="2201131"/>
            <a:ext cx="3240360" cy="432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137-15-1-1-карась.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636912"/>
            <a:ext cx="350614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Left)">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strips(downLeft)">
                                      <p:cBhvr>
                                        <p:cTn id="1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298" y="836712"/>
            <a:ext cx="8356174" cy="2308324"/>
          </a:xfrm>
          <a:prstGeom prst="rect">
            <a:avLst/>
          </a:prstGeom>
        </p:spPr>
        <p:txBody>
          <a:bodyPr wrap="square">
            <a:spAutoFit/>
          </a:bodyPr>
          <a:lstStyle/>
          <a:p>
            <a:pPr algn="ctr"/>
            <a:r>
              <a:rPr lang="ru-RU" sz="3200" b="1" i="1" u="sng" dirty="0">
                <a:solidFill>
                  <a:srgbClr val="FF0000"/>
                </a:solidFill>
              </a:rPr>
              <a:t>Работа с </a:t>
            </a:r>
            <a:r>
              <a:rPr lang="ru-RU" sz="3200" b="1" i="1" u="sng" dirty="0">
                <a:solidFill>
                  <a:srgbClr val="FF0000"/>
                </a:solidFill>
              </a:rPr>
              <a:t> </a:t>
            </a:r>
            <a:r>
              <a:rPr lang="ru-RU" sz="3200" b="1" i="1" u="sng" dirty="0" smtClean="0">
                <a:solidFill>
                  <a:srgbClr val="FF0000"/>
                </a:solidFill>
              </a:rPr>
              <a:t>учебником. </a:t>
            </a:r>
          </a:p>
          <a:p>
            <a:endParaRPr lang="ru-RU" sz="3200" b="1" i="1" u="sng" dirty="0">
              <a:solidFill>
                <a:srgbClr val="FF0000"/>
              </a:solidFill>
            </a:endParaRPr>
          </a:p>
          <a:p>
            <a:r>
              <a:rPr lang="ru-RU" sz="3200" b="1" u="sng" dirty="0">
                <a:solidFill>
                  <a:srgbClr val="FF0000"/>
                </a:solidFill>
              </a:rPr>
              <a:t>Цель: </a:t>
            </a:r>
            <a:r>
              <a:rPr lang="ru-RU" sz="3200" b="1" u="sng" dirty="0" smtClean="0">
                <a:solidFill>
                  <a:srgbClr val="FF0000"/>
                </a:solidFill>
              </a:rPr>
              <a:t>  </a:t>
            </a:r>
            <a:r>
              <a:rPr lang="ru-RU" sz="2400" dirty="0" smtClean="0"/>
              <a:t>Какие </a:t>
            </a:r>
            <a:r>
              <a:rPr lang="ru-RU" sz="2400" dirty="0"/>
              <a:t>растения живут в подводном «доме»? Стебли какого растения остаются зелёными? </a:t>
            </a:r>
            <a:endParaRPr lang="ru-RU" sz="2400" dirty="0" smtClean="0"/>
          </a:p>
          <a:p>
            <a:r>
              <a:rPr lang="ru-RU" sz="2400" dirty="0" smtClean="0"/>
              <a:t>Чтение </a:t>
            </a:r>
            <a:r>
              <a:rPr lang="ru-RU" sz="2400" dirty="0"/>
              <a:t>текста «Зимуют ли растения подо льдом», стр. 40. </a:t>
            </a:r>
            <a:endParaRPr lang="ru-RU" sz="2400" dirty="0"/>
          </a:p>
        </p:txBody>
      </p:sp>
    </p:spTree>
    <p:extLst>
      <p:ext uri="{BB962C8B-B14F-4D97-AF65-F5344CB8AC3E}">
        <p14:creationId xmlns:p14="http://schemas.microsoft.com/office/powerpoint/2010/main" val="3678767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4075" y="764704"/>
            <a:ext cx="8568952" cy="5509200"/>
          </a:xfrm>
          <a:prstGeom prst="rect">
            <a:avLst/>
          </a:prstGeom>
        </p:spPr>
        <p:txBody>
          <a:bodyPr wrap="square">
            <a:spAutoFit/>
          </a:bodyPr>
          <a:lstStyle/>
          <a:p>
            <a:pPr algn="ctr"/>
            <a:r>
              <a:rPr lang="ru-RU" sz="3600" b="1" i="1" u="sng" dirty="0">
                <a:solidFill>
                  <a:srgbClr val="FF0000"/>
                </a:solidFill>
                <a:effectLst>
                  <a:outerShdw blurRad="38100" dist="38100" dir="2700000" algn="tl">
                    <a:srgbClr val="000000">
                      <a:alpha val="43137"/>
                    </a:srgbClr>
                  </a:outerShdw>
                </a:effectLst>
              </a:rPr>
              <a:t>Творческая работа. </a:t>
            </a:r>
            <a:endParaRPr lang="ru-RU" sz="3600" b="1" i="1" u="sng" dirty="0" smtClean="0">
              <a:solidFill>
                <a:srgbClr val="FF0000"/>
              </a:solidFill>
              <a:effectLst>
                <a:outerShdw blurRad="38100" dist="38100" dir="2700000" algn="tl">
                  <a:srgbClr val="000000">
                    <a:alpha val="43137"/>
                  </a:srgbClr>
                </a:outerShdw>
              </a:effectLst>
            </a:endParaRPr>
          </a:p>
          <a:p>
            <a:pPr algn="ctr"/>
            <a:endParaRPr lang="ru-RU" sz="3600" b="1" i="1" u="sng" dirty="0">
              <a:solidFill>
                <a:srgbClr val="FF0000"/>
              </a:solidFill>
              <a:effectLst>
                <a:outerShdw blurRad="38100" dist="38100" dir="2700000" algn="tl">
                  <a:srgbClr val="000000">
                    <a:alpha val="43137"/>
                  </a:srgbClr>
                </a:outerShdw>
              </a:effectLst>
            </a:endParaRPr>
          </a:p>
          <a:p>
            <a:r>
              <a:rPr lang="ru-RU" sz="2800" b="1" u="sng" dirty="0">
                <a:solidFill>
                  <a:srgbClr val="FF0000"/>
                </a:solidFill>
                <a:effectLst>
                  <a:outerShdw blurRad="38100" dist="38100" dir="2700000" algn="tl">
                    <a:srgbClr val="000000">
                      <a:alpha val="43137"/>
                    </a:srgbClr>
                  </a:outerShdw>
                </a:effectLst>
              </a:rPr>
              <a:t>Цель: </a:t>
            </a:r>
            <a:r>
              <a:rPr lang="ru-RU" sz="2800" b="1" u="sng" dirty="0" smtClean="0">
                <a:solidFill>
                  <a:srgbClr val="FF0000"/>
                </a:solidFill>
                <a:effectLst>
                  <a:outerShdw blurRad="38100" dist="38100" dir="2700000" algn="tl">
                    <a:srgbClr val="000000">
                      <a:alpha val="43137"/>
                    </a:srgbClr>
                  </a:outerShdw>
                </a:effectLst>
              </a:rPr>
              <a:t>  </a:t>
            </a:r>
            <a:r>
              <a:rPr lang="ru-RU" sz="2800" dirty="0" smtClean="0"/>
              <a:t>развивать </a:t>
            </a:r>
            <a:r>
              <a:rPr lang="ru-RU" sz="2800" dirty="0"/>
              <a:t>внимание, память речь. </a:t>
            </a:r>
            <a:endParaRPr lang="ru-RU" sz="2800" dirty="0" smtClean="0"/>
          </a:p>
          <a:p>
            <a:endParaRPr lang="ru-RU" sz="2800" dirty="0" smtClean="0"/>
          </a:p>
          <a:p>
            <a:r>
              <a:rPr lang="ru-RU" sz="2800" i="1" u="sng" dirty="0" smtClean="0"/>
              <a:t>Вставь </a:t>
            </a:r>
            <a:r>
              <a:rPr lang="ru-RU" sz="2800" i="1" u="sng" dirty="0"/>
              <a:t>в рассказ нужные слова. </a:t>
            </a:r>
            <a:endParaRPr lang="ru-RU" sz="2800" i="1" u="sng" dirty="0" smtClean="0"/>
          </a:p>
          <a:p>
            <a:endParaRPr lang="ru-RU" sz="2800" i="1" u="sng" dirty="0" smtClean="0"/>
          </a:p>
          <a:p>
            <a:r>
              <a:rPr lang="ru-RU" sz="2800" dirty="0" smtClean="0"/>
              <a:t>   Заковал </a:t>
            </a:r>
            <a:r>
              <a:rPr lang="ru-RU" sz="2800" dirty="0"/>
              <a:t>мороз реки и озёра. Лёд сверху покрыт толстым слоем снега. Не проникают лучи солнца в подводный мир. Холодно там и темно. Но жизнь есть и подо льдом. Дремлют речные рыбы: карп и ……., налим,….. и ….. . Зарылись в ил раки и ….. Катушка-улитка прячется в …. </a:t>
            </a:r>
            <a:endParaRPr lang="ru-RU" sz="2800" dirty="0"/>
          </a:p>
        </p:txBody>
      </p:sp>
    </p:spTree>
    <p:extLst>
      <p:ext uri="{BB962C8B-B14F-4D97-AF65-F5344CB8AC3E}">
        <p14:creationId xmlns:p14="http://schemas.microsoft.com/office/powerpoint/2010/main" val="248073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4" y="540361"/>
            <a:ext cx="7128792" cy="646331"/>
          </a:xfrm>
          <a:prstGeom prst="rect">
            <a:avLst/>
          </a:prstGeom>
          <a:noFill/>
        </p:spPr>
        <p:txBody>
          <a:bodyPr wrap="square" rtlCol="0">
            <a:spAutoFit/>
          </a:bodyPr>
          <a:lstStyle/>
          <a:p>
            <a:r>
              <a:rPr lang="ru-RU" sz="3600" b="1" i="1" u="sng" dirty="0" smtClean="0">
                <a:solidFill>
                  <a:srgbClr val="FF0000"/>
                </a:solidFill>
                <a:effectLst>
                  <a:outerShdw blurRad="38100" dist="38100" dir="2700000" algn="tl">
                    <a:srgbClr val="000000">
                      <a:alpha val="43137"/>
                    </a:srgbClr>
                  </a:outerShdw>
                </a:effectLst>
              </a:rPr>
              <a:t>Выводы:</a:t>
            </a:r>
            <a:endParaRPr lang="ru-RU" sz="3600" b="1" i="1" u="sng"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59308" y="4919008"/>
            <a:ext cx="8784976" cy="1938992"/>
          </a:xfrm>
          <a:prstGeom prst="rect">
            <a:avLst/>
          </a:prstGeom>
          <a:noFill/>
        </p:spPr>
        <p:txBody>
          <a:bodyPr wrap="square" rtlCol="0">
            <a:spAutoFit/>
          </a:bodyPr>
          <a:lstStyle/>
          <a:p>
            <a:r>
              <a:rPr lang="ru-RU" sz="2400" dirty="0" smtClean="0"/>
              <a:t>   С приходом холодом жизнь в реках и озерах замирает: раки, лягушки зарылись в ил. Карп, налим, карась </a:t>
            </a:r>
            <a:r>
              <a:rPr lang="ru-RU" sz="2400" dirty="0"/>
              <a:t>засыпают на зиму, прячутся в мягкий речной или озёрный ил и не шевелят плавниками. </a:t>
            </a:r>
          </a:p>
          <a:p>
            <a:r>
              <a:rPr lang="ru-RU" sz="2400" dirty="0" smtClean="0"/>
              <a:t> </a:t>
            </a:r>
            <a:endParaRPr lang="ru-RU" sz="2400" dirty="0"/>
          </a:p>
        </p:txBody>
      </p:sp>
      <p:sp>
        <p:nvSpPr>
          <p:cNvPr id="4" name="Прямоугольник 3"/>
          <p:cNvSpPr/>
          <p:nvPr/>
        </p:nvSpPr>
        <p:spPr>
          <a:xfrm>
            <a:off x="159308" y="1186692"/>
            <a:ext cx="8877188" cy="3785652"/>
          </a:xfrm>
          <a:prstGeom prst="rect">
            <a:avLst/>
          </a:prstGeom>
        </p:spPr>
        <p:txBody>
          <a:bodyPr wrap="square">
            <a:spAutoFit/>
          </a:bodyPr>
          <a:lstStyle/>
          <a:p>
            <a:r>
              <a:rPr lang="ru-RU" sz="2400" dirty="0" smtClean="0"/>
              <a:t>   Зимовка </a:t>
            </a:r>
            <a:r>
              <a:rPr lang="ru-RU" sz="2400" dirty="0"/>
              <a:t>рыб - одно из интереснейших явлений природы. </a:t>
            </a:r>
            <a:r>
              <a:rPr lang="ru-RU" sz="2400" dirty="0" smtClean="0"/>
              <a:t> Оказалось</a:t>
            </a:r>
            <a:r>
              <a:rPr lang="ru-RU" sz="2400" dirty="0"/>
              <a:t>, что именно лещ - один из самых организованных обитателей рек и озер в плане зимовки. Большими оформленными стаями движется эта рыба в конце осени на свои постоянные места зимовок. </a:t>
            </a:r>
            <a:r>
              <a:rPr lang="ru-RU" sz="2400" dirty="0"/>
              <a:t>Б</a:t>
            </a:r>
            <a:r>
              <a:rPr lang="ru-RU" sz="2400" dirty="0" smtClean="0"/>
              <a:t>лагодаря </a:t>
            </a:r>
            <a:r>
              <a:rPr lang="ru-RU" sz="2400" dirty="0"/>
              <a:t>лещу и появилось такое понятие как "зимовальная яма". Лещ там основной житель. Первыми на яму приходят самые крупные особи, которые занимают наиболее глубокие, то есть выгодные места. Те лещи, что поменьше, располагаются уровнем повыше, а по краям и наверху - подлещики.</a:t>
            </a:r>
            <a:endParaRPr lang="ru-RU" sz="2400" dirty="0"/>
          </a:p>
        </p:txBody>
      </p:sp>
    </p:spTree>
    <p:extLst>
      <p:ext uri="{BB962C8B-B14F-4D97-AF65-F5344CB8AC3E}">
        <p14:creationId xmlns:p14="http://schemas.microsoft.com/office/powerpoint/2010/main" val="229633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344816" cy="646331"/>
          </a:xfrm>
          <a:prstGeom prst="rect">
            <a:avLst/>
          </a:prstGeom>
          <a:noFill/>
        </p:spPr>
        <p:txBody>
          <a:bodyPr wrap="square" rtlCol="0">
            <a:spAutoFit/>
          </a:bodyPr>
          <a:lstStyle/>
          <a:p>
            <a:r>
              <a:rPr lang="ru-RU" sz="3600" b="1" i="1" u="sng" dirty="0" smtClean="0">
                <a:solidFill>
                  <a:srgbClr val="FF0000"/>
                </a:solidFill>
                <a:effectLst>
                  <a:outerShdw blurRad="38100" dist="38100" dir="2700000" algn="tl">
                    <a:srgbClr val="000000">
                      <a:alpha val="43137"/>
                    </a:srgbClr>
                  </a:outerShdw>
                </a:effectLst>
              </a:rPr>
              <a:t>Список ресурсов:</a:t>
            </a:r>
            <a:endParaRPr lang="ru-RU" sz="3600" b="1" i="1" u="sng"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51520" y="1772816"/>
            <a:ext cx="8640960" cy="2677656"/>
          </a:xfrm>
          <a:prstGeom prst="rect">
            <a:avLst/>
          </a:prstGeom>
          <a:noFill/>
        </p:spPr>
        <p:txBody>
          <a:bodyPr wrap="square" rtlCol="0">
            <a:spAutoFit/>
          </a:bodyPr>
          <a:lstStyle/>
          <a:p>
            <a:pPr marL="342900" indent="-342900">
              <a:buAutoNum type="arabicPeriod"/>
            </a:pPr>
            <a:r>
              <a:rPr lang="en-US" sz="2400" b="1" dirty="0" smtClean="0">
                <a:hlinkClick r:id="rId2"/>
              </a:rPr>
              <a:t>http</a:t>
            </a:r>
            <a:r>
              <a:rPr lang="en-US" sz="2400" b="1" dirty="0">
                <a:hlinkClick r:id="rId2"/>
              </a:rPr>
              <a:t>://</a:t>
            </a:r>
            <a:r>
              <a:rPr lang="en-US" sz="2400" b="1" dirty="0" smtClean="0">
                <a:hlinkClick r:id="rId2"/>
              </a:rPr>
              <a:t>rybolovnn.ru/archive/gsc/detail.php?ELEMENT_ID=3835&amp;sphrase_id=655</a:t>
            </a:r>
            <a:r>
              <a:rPr lang="ru-RU" sz="2400" b="1" dirty="0" smtClean="0"/>
              <a:t> – Ваш рыболовный гид.</a:t>
            </a:r>
          </a:p>
          <a:p>
            <a:endParaRPr lang="ru-RU" sz="2400" b="1" dirty="0" smtClean="0"/>
          </a:p>
          <a:p>
            <a:r>
              <a:rPr lang="ru-RU" sz="2400" b="1" dirty="0" smtClean="0">
                <a:hlinkClick r:id="rId3"/>
              </a:rPr>
              <a:t>2.   </a:t>
            </a:r>
            <a:r>
              <a:rPr lang="en-US" sz="2400" b="1" dirty="0" smtClean="0">
                <a:hlinkClick r:id="rId3"/>
              </a:rPr>
              <a:t>http</a:t>
            </a:r>
            <a:r>
              <a:rPr lang="en-US" sz="2400" b="1" dirty="0">
                <a:hlinkClick r:id="rId3"/>
              </a:rPr>
              <a:t>://office.microsoft.com/ru-ru/?</a:t>
            </a:r>
            <a:r>
              <a:rPr lang="en-US" sz="2400" b="1" dirty="0" smtClean="0">
                <a:hlinkClick r:id="rId3"/>
              </a:rPr>
              <a:t>CTT=97</a:t>
            </a:r>
            <a:r>
              <a:rPr lang="ru-RU" sz="2400" b="1" dirty="0" smtClean="0"/>
              <a:t> –  </a:t>
            </a:r>
          </a:p>
          <a:p>
            <a:r>
              <a:rPr lang="ru-RU" sz="2400" b="1" dirty="0"/>
              <a:t> </a:t>
            </a:r>
            <a:r>
              <a:rPr lang="ru-RU" sz="2400" b="1" dirty="0" smtClean="0"/>
              <a:t>      Изображения рыб, водоема.</a:t>
            </a:r>
          </a:p>
          <a:p>
            <a:endParaRPr lang="ru-RU" sz="2400" b="1" dirty="0" smtClean="0"/>
          </a:p>
          <a:p>
            <a:r>
              <a:rPr lang="ru-RU" sz="2400" b="1" dirty="0" smtClean="0"/>
              <a:t>3.   Учебник «Окружающий мир». 1 класс.</a:t>
            </a:r>
            <a:endParaRPr lang="ru-RU" sz="2400" b="1" dirty="0"/>
          </a:p>
        </p:txBody>
      </p:sp>
    </p:spTree>
    <p:extLst>
      <p:ext uri="{BB962C8B-B14F-4D97-AF65-F5344CB8AC3E}">
        <p14:creationId xmlns:p14="http://schemas.microsoft.com/office/powerpoint/2010/main" val="165633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870" y="836712"/>
            <a:ext cx="7704856" cy="646331"/>
          </a:xfrm>
          <a:prstGeom prst="rect">
            <a:avLst/>
          </a:prstGeom>
          <a:noFill/>
        </p:spPr>
        <p:txBody>
          <a:bodyPr wrap="square" rtlCol="0">
            <a:spAutoFit/>
          </a:bodyPr>
          <a:lstStyle/>
          <a:p>
            <a:pPr algn="ctr"/>
            <a:r>
              <a:rPr lang="ru-RU" sz="3600" b="1" i="1" u="sng" dirty="0" smtClean="0">
                <a:solidFill>
                  <a:srgbClr val="FF0000"/>
                </a:solidFill>
                <a:effectLst>
                  <a:outerShdw blurRad="38100" dist="38100" dir="2700000" algn="tl">
                    <a:srgbClr val="000000">
                      <a:alpha val="43137"/>
                    </a:srgbClr>
                  </a:outerShdw>
                </a:effectLst>
              </a:rPr>
              <a:t>Цель:  </a:t>
            </a:r>
            <a:r>
              <a:rPr lang="ru-RU" sz="3600" b="1" dirty="0" smtClean="0">
                <a:effectLst>
                  <a:outerShdw blurRad="38100" dist="38100" dir="2700000" algn="tl">
                    <a:srgbClr val="000000">
                      <a:alpha val="43137"/>
                    </a:srgbClr>
                  </a:outerShdw>
                </a:effectLst>
              </a:rPr>
              <a:t>узнать, где зимуют рыбы.</a:t>
            </a:r>
            <a:endParaRPr lang="ru-RU" sz="36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88398"/>
            <a:ext cx="6048672" cy="469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05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7848872" cy="646331"/>
          </a:xfrm>
          <a:prstGeom prst="rect">
            <a:avLst/>
          </a:prstGeom>
          <a:noFill/>
        </p:spPr>
        <p:txBody>
          <a:bodyPr wrap="square" rtlCol="0">
            <a:spAutoFit/>
          </a:bodyPr>
          <a:lstStyle/>
          <a:p>
            <a:r>
              <a:rPr lang="ru-RU" sz="3600" b="1" i="1" u="sng" dirty="0" smtClean="0">
                <a:solidFill>
                  <a:srgbClr val="FF0000"/>
                </a:solidFill>
                <a:effectLst>
                  <a:outerShdw blurRad="38100" dist="38100" dir="2700000" algn="tl">
                    <a:srgbClr val="000000">
                      <a:alpha val="43137"/>
                    </a:srgbClr>
                  </a:outerShdw>
                </a:effectLst>
              </a:rPr>
              <a:t>План работы:</a:t>
            </a:r>
            <a:endParaRPr lang="ru-RU" sz="3600" b="1" i="1" u="sng"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82269" y="4436033"/>
            <a:ext cx="8208912" cy="523220"/>
          </a:xfrm>
          <a:prstGeom prst="rect">
            <a:avLst/>
          </a:prstGeom>
          <a:noFill/>
        </p:spPr>
        <p:txBody>
          <a:bodyPr wrap="square" rtlCol="0">
            <a:spAutoFit/>
          </a:bodyPr>
          <a:lstStyle/>
          <a:p>
            <a:r>
              <a:rPr lang="ru-RU" sz="2800" b="1" dirty="0" smtClean="0">
                <a:effectLst>
                  <a:outerShdw blurRad="38100" dist="38100" dir="2700000" algn="tl">
                    <a:srgbClr val="000000">
                      <a:alpha val="43137"/>
                    </a:srgbClr>
                  </a:outerShdw>
                </a:effectLst>
              </a:rPr>
              <a:t>- Взять в библиотеке материал о рыбах;</a:t>
            </a:r>
            <a:endParaRPr lang="ru-RU" sz="2800" b="1" dirty="0">
              <a:effectLst>
                <a:outerShdw blurRad="38100" dist="38100" dir="2700000" algn="tl">
                  <a:srgbClr val="000000">
                    <a:alpha val="43137"/>
                  </a:srgbClr>
                </a:outerShdw>
              </a:effectLst>
            </a:endParaRPr>
          </a:p>
        </p:txBody>
      </p:sp>
      <p:sp>
        <p:nvSpPr>
          <p:cNvPr id="4" name="TextBox 3"/>
          <p:cNvSpPr txBox="1"/>
          <p:nvPr/>
        </p:nvSpPr>
        <p:spPr>
          <a:xfrm>
            <a:off x="535455" y="3212975"/>
            <a:ext cx="8208912" cy="954107"/>
          </a:xfrm>
          <a:prstGeom prst="rect">
            <a:avLst/>
          </a:prstGeom>
          <a:noFill/>
        </p:spPr>
        <p:txBody>
          <a:bodyPr wrap="square" rtlCol="0">
            <a:spAutoFit/>
          </a:bodyPr>
          <a:lstStyle/>
          <a:p>
            <a:r>
              <a:rPr lang="ru-RU" sz="2800" b="1" dirty="0" smtClean="0">
                <a:effectLst>
                  <a:outerShdw blurRad="38100" dist="38100" dir="2700000" algn="tl">
                    <a:srgbClr val="000000">
                      <a:alpha val="43137"/>
                    </a:srgbClr>
                  </a:outerShdw>
                </a:effectLst>
              </a:rPr>
              <a:t>- Экскурсия к водоему (выяснить, как  </a:t>
            </a:r>
          </a:p>
          <a:p>
            <a:r>
              <a:rPr lang="ru-RU" sz="2800" b="1" dirty="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  изменяется  водоем  с  приходом холодов);</a:t>
            </a:r>
            <a:endParaRPr lang="ru-RU" sz="2800" b="1" dirty="0">
              <a:effectLst>
                <a:outerShdw blurRad="38100" dist="38100" dir="2700000" algn="tl">
                  <a:srgbClr val="000000">
                    <a:alpha val="43137"/>
                  </a:srgbClr>
                </a:outerShdw>
              </a:effectLst>
            </a:endParaRPr>
          </a:p>
        </p:txBody>
      </p:sp>
      <p:sp>
        <p:nvSpPr>
          <p:cNvPr id="5" name="TextBox 4"/>
          <p:cNvSpPr txBox="1"/>
          <p:nvPr/>
        </p:nvSpPr>
        <p:spPr>
          <a:xfrm>
            <a:off x="564784" y="1988840"/>
            <a:ext cx="8208912" cy="954107"/>
          </a:xfrm>
          <a:prstGeom prst="rect">
            <a:avLst/>
          </a:prstGeom>
          <a:noFill/>
        </p:spPr>
        <p:txBody>
          <a:bodyPr wrap="square" rtlCol="0">
            <a:spAutoFit/>
          </a:bodyPr>
          <a:lstStyle/>
          <a:p>
            <a:r>
              <a:rPr lang="ru-RU" sz="2800" b="1" dirty="0" smtClean="0">
                <a:effectLst>
                  <a:outerShdw blurRad="38100" dist="38100" dir="2700000" algn="tl">
                    <a:srgbClr val="000000">
                      <a:alpha val="43137"/>
                    </a:srgbClr>
                  </a:outerShdw>
                </a:effectLst>
              </a:rPr>
              <a:t>- Провести опрос на тему: «Как зимуют  </a:t>
            </a:r>
          </a:p>
          <a:p>
            <a:r>
              <a:rPr lang="ru-RU" sz="2800" b="1" dirty="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  рыбы?» (родители, одноклассники);</a:t>
            </a:r>
            <a:endParaRPr lang="ru-RU" sz="2800" b="1" dirty="0">
              <a:effectLst>
                <a:outerShdw blurRad="38100" dist="38100" dir="2700000" algn="tl">
                  <a:srgbClr val="000000">
                    <a:alpha val="43137"/>
                  </a:srgbClr>
                </a:outerShdw>
              </a:effectLst>
            </a:endParaRPr>
          </a:p>
        </p:txBody>
      </p:sp>
      <p:sp>
        <p:nvSpPr>
          <p:cNvPr id="6" name="TextBox 5"/>
          <p:cNvSpPr txBox="1"/>
          <p:nvPr/>
        </p:nvSpPr>
        <p:spPr>
          <a:xfrm>
            <a:off x="539552" y="5229200"/>
            <a:ext cx="6959544" cy="523220"/>
          </a:xfrm>
          <a:prstGeom prst="rect">
            <a:avLst/>
          </a:prstGeom>
          <a:noFill/>
        </p:spPr>
        <p:txBody>
          <a:bodyPr wrap="square" rtlCol="0">
            <a:spAutoFit/>
          </a:bodyPr>
          <a:lstStyle/>
          <a:p>
            <a:r>
              <a:rPr lang="ru-RU" sz="2800" b="1" dirty="0" smtClean="0">
                <a:effectLst>
                  <a:outerShdw blurRad="38100" dist="38100" dir="2700000" algn="tl">
                    <a:srgbClr val="000000">
                      <a:alpha val="43137"/>
                    </a:srgbClr>
                  </a:outerShdw>
                </a:effectLst>
              </a:rPr>
              <a:t>- Работа с учебником и тетрадью.</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2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2469"/>
            <a:ext cx="8280920" cy="646331"/>
          </a:xfrm>
          <a:prstGeom prst="rect">
            <a:avLst/>
          </a:prstGeom>
          <a:noFill/>
        </p:spPr>
        <p:txBody>
          <a:bodyPr wrap="square" rtlCol="0">
            <a:spAutoFit/>
          </a:bodyPr>
          <a:lstStyle/>
          <a:p>
            <a:r>
              <a:rPr lang="ru-RU" sz="3600" b="1" i="1" u="sng" dirty="0" smtClean="0">
                <a:solidFill>
                  <a:srgbClr val="FF0000"/>
                </a:solidFill>
                <a:effectLst>
                  <a:outerShdw blurRad="38100" dist="38100" dir="2700000" algn="tl">
                    <a:srgbClr val="000000">
                      <a:alpha val="43137"/>
                    </a:srgbClr>
                  </a:outerShdw>
                </a:effectLst>
              </a:rPr>
              <a:t>Гипотеза:</a:t>
            </a:r>
            <a:endParaRPr lang="ru-RU" sz="3600" b="1" i="1" u="sng"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23528" y="1988840"/>
            <a:ext cx="8352928" cy="523220"/>
          </a:xfrm>
          <a:prstGeom prst="rect">
            <a:avLst/>
          </a:prstGeom>
          <a:noFill/>
        </p:spPr>
        <p:txBody>
          <a:bodyPr wrap="square" rtlCol="0">
            <a:spAutoFit/>
          </a:bodyPr>
          <a:lstStyle/>
          <a:p>
            <a:pPr algn="ctr"/>
            <a:r>
              <a:rPr lang="ru-RU" sz="2800" b="1" dirty="0" smtClean="0">
                <a:effectLst>
                  <a:outerShdw blurRad="38100" dist="38100" dir="2700000" algn="tl">
                    <a:srgbClr val="000000">
                      <a:alpha val="43137"/>
                    </a:srgbClr>
                  </a:outerShdw>
                </a:effectLst>
              </a:rPr>
              <a:t>Рыбы, как и медведи, впадают в спячку.</a:t>
            </a:r>
            <a:endParaRPr lang="ru-RU" sz="2800"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08919"/>
            <a:ext cx="6192688" cy="373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30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424936" cy="1200329"/>
          </a:xfrm>
          <a:prstGeom prst="rect">
            <a:avLst/>
          </a:prstGeom>
          <a:noFill/>
        </p:spPr>
        <p:txBody>
          <a:bodyPr wrap="square" rtlCol="0">
            <a:spAutoFit/>
          </a:bodyPr>
          <a:lstStyle/>
          <a:p>
            <a:pPr algn="ctr"/>
            <a:r>
              <a:rPr lang="ru-RU" sz="3600" b="1" u="sng" dirty="0" smtClean="0">
                <a:solidFill>
                  <a:srgbClr val="FF0000"/>
                </a:solidFill>
                <a:effectLst>
                  <a:outerShdw blurRad="38100" dist="38100" dir="2700000" algn="tl">
                    <a:srgbClr val="000000">
                      <a:alpha val="43137"/>
                    </a:srgbClr>
                  </a:outerShdw>
                </a:effectLst>
              </a:rPr>
              <a:t>Результаты опроса: «Как зимуют рыбы?»</a:t>
            </a:r>
            <a:endParaRPr lang="ru-RU" sz="3600" b="1" u="sng" dirty="0">
              <a:solidFill>
                <a:srgbClr val="FF0000"/>
              </a:solidFill>
              <a:effectLst>
                <a:outerShdw blurRad="38100" dist="38100" dir="2700000" algn="tl">
                  <a:srgbClr val="000000">
                    <a:alpha val="43137"/>
                  </a:srgbClr>
                </a:outerShdw>
              </a:effectLst>
            </a:endParaRPr>
          </a:p>
        </p:txBody>
      </p:sp>
      <p:graphicFrame>
        <p:nvGraphicFramePr>
          <p:cNvPr id="3" name="Диаграмма 2"/>
          <p:cNvGraphicFramePr/>
          <p:nvPr>
            <p:extLst>
              <p:ext uri="{D42A27DB-BD31-4B8C-83A1-F6EECF244321}">
                <p14:modId xmlns:p14="http://schemas.microsoft.com/office/powerpoint/2010/main" val="3015183632"/>
              </p:ext>
            </p:extLst>
          </p:nvPr>
        </p:nvGraphicFramePr>
        <p:xfrm>
          <a:off x="1763688" y="208685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11560" y="5589240"/>
            <a:ext cx="8136904" cy="830997"/>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rPr>
              <a:t>С помощью опроса  не удалось установить, где и как зимуют рыбы.</a:t>
            </a: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933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4"/>
            <a:ext cx="9144000" cy="684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82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496944" cy="646331"/>
          </a:xfrm>
          <a:prstGeom prst="rect">
            <a:avLst/>
          </a:prstGeom>
          <a:noFill/>
        </p:spPr>
        <p:txBody>
          <a:bodyPr wrap="square" rtlCol="0">
            <a:spAutoFit/>
          </a:bodyPr>
          <a:lstStyle/>
          <a:p>
            <a:r>
              <a:rPr lang="ru-RU" sz="3600" b="1" u="sng" dirty="0" smtClean="0">
                <a:solidFill>
                  <a:srgbClr val="FF0000"/>
                </a:solidFill>
                <a:effectLst>
                  <a:outerShdw blurRad="38100" dist="38100" dir="2700000" algn="tl">
                    <a:srgbClr val="000000">
                      <a:alpha val="43137"/>
                    </a:srgbClr>
                  </a:outerShdw>
                </a:effectLst>
              </a:rPr>
              <a:t>Результат посещения библиотеки:</a:t>
            </a:r>
            <a:endParaRPr lang="ru-RU" sz="3600" b="1" u="sng"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95536" y="1988840"/>
            <a:ext cx="8352928" cy="2031325"/>
          </a:xfrm>
          <a:prstGeom prst="rect">
            <a:avLst/>
          </a:prstGeom>
          <a:noFill/>
        </p:spPr>
        <p:txBody>
          <a:bodyPr wrap="square" rtlCol="0">
            <a:spAutoFit/>
          </a:bodyPr>
          <a:lstStyle/>
          <a:p>
            <a:r>
              <a:rPr lang="ru-RU" b="1" dirty="0" smtClean="0"/>
              <a:t>Рыбы</a:t>
            </a:r>
            <a:r>
              <a:rPr lang="ru-RU" dirty="0" smtClean="0"/>
              <a:t> </a:t>
            </a:r>
            <a:r>
              <a:rPr lang="ru-RU" dirty="0"/>
              <a:t>(</a:t>
            </a:r>
            <a:r>
              <a:rPr lang="ru-RU" dirty="0">
                <a:hlinkClick r:id="rId2" action="ppaction://hlinkfile" tooltip="Латинский язык"/>
              </a:rPr>
              <a:t>лат.</a:t>
            </a:r>
            <a:r>
              <a:rPr lang="ru-RU" dirty="0"/>
              <a:t> </a:t>
            </a:r>
            <a:r>
              <a:rPr lang="la-Latn" i="1" dirty="0"/>
              <a:t>Pisces</a:t>
            </a:r>
            <a:r>
              <a:rPr lang="ru-RU" dirty="0"/>
              <a:t>) — надкласс водных </a:t>
            </a:r>
            <a:r>
              <a:rPr lang="ru-RU" dirty="0">
                <a:hlinkClick r:id="rId3" action="ppaction://hlinkfile" tooltip="Животное"/>
              </a:rPr>
              <a:t>животных</a:t>
            </a:r>
            <a:r>
              <a:rPr lang="ru-RU" dirty="0"/>
              <a:t>, обширная группа </a:t>
            </a:r>
            <a:r>
              <a:rPr lang="ru-RU" dirty="0" err="1" smtClean="0"/>
              <a:t>челюстноротых</a:t>
            </a:r>
            <a:r>
              <a:rPr lang="ru-RU" dirty="0" smtClean="0"/>
              <a:t>  </a:t>
            </a:r>
            <a:r>
              <a:rPr lang="ru-RU" dirty="0">
                <a:hlinkClick r:id="rId4" action="ppaction://hlinkfile" tooltip="Позвоночные"/>
              </a:rPr>
              <a:t>позвоночных</a:t>
            </a:r>
            <a:r>
              <a:rPr lang="ru-RU" dirty="0"/>
              <a:t>, </a:t>
            </a:r>
            <a:r>
              <a:rPr lang="ru-RU" dirty="0" smtClean="0"/>
              <a:t> для </a:t>
            </a:r>
            <a:r>
              <a:rPr lang="ru-RU" dirty="0"/>
              <a:t>которых характерно </a:t>
            </a:r>
            <a:r>
              <a:rPr lang="ru-RU" dirty="0">
                <a:hlinkClick r:id="rId5" action="ppaction://hlinkfile" tooltip="Жабры"/>
              </a:rPr>
              <a:t>жаберное</a:t>
            </a:r>
            <a:r>
              <a:rPr lang="ru-RU" dirty="0"/>
              <a:t> дыхание на всех этапах </a:t>
            </a:r>
            <a:r>
              <a:rPr lang="ru-RU" dirty="0" smtClean="0"/>
              <a:t> развития </a:t>
            </a:r>
            <a:r>
              <a:rPr lang="ru-RU" dirty="0"/>
              <a:t>организма. Рыбы распространены как в солёных, так и в пресных водах, от глубоких океанических впадин до горных ручьев. Рыбы играют большое значение для всех водных экосистем как составляющая </a:t>
            </a:r>
            <a:r>
              <a:rPr lang="ru-RU" dirty="0">
                <a:hlinkClick r:id="rId6" action="ppaction://hlinkfile" tooltip="Пищевая цепь"/>
              </a:rPr>
              <a:t>пищевых цепей</a:t>
            </a:r>
            <a:r>
              <a:rPr lang="ru-RU" dirty="0"/>
              <a:t> и большое экономическое значение для человека из-за употребления их в пищу.</a:t>
            </a:r>
          </a:p>
        </p:txBody>
      </p:sp>
      <p:sp>
        <p:nvSpPr>
          <p:cNvPr id="4" name="TextBox 3"/>
          <p:cNvSpPr txBox="1"/>
          <p:nvPr/>
        </p:nvSpPr>
        <p:spPr>
          <a:xfrm>
            <a:off x="2555776" y="4013563"/>
            <a:ext cx="6192688" cy="646331"/>
          </a:xfrm>
          <a:prstGeom prst="rect">
            <a:avLst/>
          </a:prstGeom>
          <a:noFill/>
        </p:spPr>
        <p:txBody>
          <a:bodyPr wrap="square" rtlCol="0">
            <a:spAutoFit/>
          </a:bodyPr>
          <a:lstStyle/>
          <a:p>
            <a:pPr algn="ctr"/>
            <a:r>
              <a:rPr lang="ru-RU" dirty="0" err="1" smtClean="0"/>
              <a:t>ВикипедиЯ</a:t>
            </a:r>
            <a:r>
              <a:rPr lang="ru-RU" dirty="0" smtClean="0"/>
              <a:t> </a:t>
            </a:r>
          </a:p>
          <a:p>
            <a:pPr algn="ctr"/>
            <a:r>
              <a:rPr lang="ru-RU" sz="1400" dirty="0"/>
              <a:t>с</a:t>
            </a:r>
            <a:r>
              <a:rPr lang="ru-RU" sz="1400" dirty="0" smtClean="0"/>
              <a:t>вободная</a:t>
            </a:r>
            <a:r>
              <a:rPr lang="ru-RU" dirty="0" smtClean="0"/>
              <a:t> </a:t>
            </a:r>
            <a:r>
              <a:rPr lang="ru-RU" sz="1400" dirty="0" smtClean="0"/>
              <a:t>энциклопедия</a:t>
            </a:r>
            <a:endParaRPr lang="ru-RU" dirty="0"/>
          </a:p>
        </p:txBody>
      </p:sp>
    </p:spTree>
    <p:extLst>
      <p:ext uri="{BB962C8B-B14F-4D97-AF65-F5344CB8AC3E}">
        <p14:creationId xmlns:p14="http://schemas.microsoft.com/office/powerpoint/2010/main" val="103347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280920" cy="1384995"/>
          </a:xfrm>
          <a:prstGeom prst="rect">
            <a:avLst/>
          </a:prstGeom>
        </p:spPr>
        <p:txBody>
          <a:bodyPr wrap="square">
            <a:spAutoFit/>
          </a:bodyPr>
          <a:lstStyle/>
          <a:p>
            <a:pPr algn="ctr"/>
            <a:r>
              <a:rPr lang="ru-RU" sz="2800" dirty="0"/>
              <a:t>Заковал мороз реки и озёра. Лёд сверху покрыт толстым слоем снега. Темно и холодно в подводном «доме». Но жизнь есть и подо льдом.  </a:t>
            </a:r>
          </a:p>
        </p:txBody>
      </p:sp>
      <p:sp>
        <p:nvSpPr>
          <p:cNvPr id="3" name="Прямоугольник 2"/>
          <p:cNvSpPr/>
          <p:nvPr/>
        </p:nvSpPr>
        <p:spPr>
          <a:xfrm>
            <a:off x="251520" y="2766405"/>
            <a:ext cx="4572000" cy="1815882"/>
          </a:xfrm>
          <a:prstGeom prst="rect">
            <a:avLst/>
          </a:prstGeom>
        </p:spPr>
        <p:txBody>
          <a:bodyPr>
            <a:spAutoFit/>
          </a:bodyPr>
          <a:lstStyle/>
          <a:p>
            <a:pPr algn="ctr"/>
            <a:r>
              <a:rPr lang="ru-RU" sz="2800" dirty="0"/>
              <a:t>Полосатая злодейка. </a:t>
            </a:r>
            <a:endParaRPr lang="ru-RU" sz="2800" dirty="0" smtClean="0"/>
          </a:p>
          <a:p>
            <a:pPr algn="ctr"/>
            <a:r>
              <a:rPr lang="ru-RU" sz="2800" dirty="0" smtClean="0"/>
              <a:t>Съест </a:t>
            </a:r>
            <a:r>
              <a:rPr lang="ru-RU" sz="2800" dirty="0"/>
              <a:t>любого малыша. </a:t>
            </a:r>
            <a:endParaRPr lang="ru-RU" sz="2800" dirty="0" smtClean="0"/>
          </a:p>
          <a:p>
            <a:pPr algn="ctr"/>
            <a:r>
              <a:rPr lang="ru-RU" sz="2800" dirty="0" smtClean="0"/>
              <a:t>Пескаря</a:t>
            </a:r>
            <a:r>
              <a:rPr lang="ru-RU" sz="2800" dirty="0"/>
              <a:t>, плотву, уклейку…. </a:t>
            </a:r>
            <a:endParaRPr lang="ru-RU" sz="2800" dirty="0" smtClean="0"/>
          </a:p>
          <a:p>
            <a:pPr algn="ctr"/>
            <a:r>
              <a:rPr lang="ru-RU" sz="2800" dirty="0" smtClean="0"/>
              <a:t>Не </a:t>
            </a:r>
            <a:r>
              <a:rPr lang="ru-RU" sz="2800" dirty="0"/>
              <a:t>проглотит лишь ежа. </a:t>
            </a:r>
            <a:endParaRPr lang="ru-RU"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73016"/>
            <a:ext cx="3851709" cy="265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6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2"/>
            <a:ext cx="4320480" cy="4832092"/>
          </a:xfrm>
          <a:prstGeom prst="rect">
            <a:avLst/>
          </a:prstGeom>
        </p:spPr>
        <p:txBody>
          <a:bodyPr wrap="square">
            <a:spAutoFit/>
          </a:bodyPr>
          <a:lstStyle/>
          <a:p>
            <a:r>
              <a:rPr lang="ru-RU" sz="2800" b="1" dirty="0"/>
              <a:t>Щуки бывают большими. Длина туловища щуки до 1,5 метров и весит она иногда 35 килограммов. Есть в наших реках и озёрах обыкновенная щука и амурская щука. Эти рыбы живут до 60-70 лет. </a:t>
            </a:r>
            <a:endParaRPr lang="ru-RU" sz="2800" b="1" dirty="0"/>
          </a:p>
        </p:txBody>
      </p:sp>
      <p:pic>
        <p:nvPicPr>
          <p:cNvPr id="4098" name="Picture 2" descr="басни,Емеля,зимняя одежда,люди,мальчики,народные сказки,наряд,одежда,персонажи,рассказы,Россия,русские народные сказки,русские сказки,рыбы,щу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52736"/>
            <a:ext cx="4535152" cy="453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80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150</TotalTime>
  <Words>670</Words>
  <Application>Microsoft Office PowerPoint</Application>
  <PresentationFormat>Экран (4:3)</PresentationFormat>
  <Paragraphs>64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13</cp:revision>
  <dcterms:created xsi:type="dcterms:W3CDTF">2011-11-04T09:24:44Z</dcterms:created>
  <dcterms:modified xsi:type="dcterms:W3CDTF">2011-11-06T07:14:46Z</dcterms:modified>
</cp:coreProperties>
</file>